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30.03.2022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30.03.2022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30.03.2022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30.03.2022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30.03.2022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30.03.2022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30.03.2022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30.03.2022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30.03.2022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30.03.2022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30.03.2022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30.03.2022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30.03.2022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30.03.2022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30.03.2022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30.03.2022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30.03.2022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30.03.2022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905000" y="355847"/>
            <a:ext cx="8381260" cy="1054394"/>
          </a:xfrm>
        </p:spPr>
        <p:txBody>
          <a:bodyPr/>
          <a:lstStyle/>
          <a:p>
            <a:r>
              <a:rPr lang="sr-Cyrl-C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локације Погодне за инвестирање</a:t>
            </a:r>
            <a:endParaRPr lang="en-U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1331259" y="4072603"/>
            <a:ext cx="5916869" cy="21551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CS" sz="1600" i="1" cap="none" spc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Адреса: </a:t>
            </a:r>
            <a:r>
              <a:rPr lang="sr-Cyrl-CS" sz="1600" cap="none" spc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</a:t>
            </a:r>
            <a:r>
              <a:rPr lang="sr-Cyrl-CS" sz="1600" cap="none" spc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аљевски пут бб</a:t>
            </a:r>
          </a:p>
          <a:p>
            <a:pPr algn="l"/>
            <a:r>
              <a:rPr lang="sr-Cyrl-CS" sz="1600" i="1" cap="none" spc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Површина земљишта: </a:t>
            </a:r>
            <a:r>
              <a:rPr lang="sr-Cyrl-CS" sz="1600" cap="none" spc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r-Cyrl-CS" sz="1600" cap="none" spc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4 599 </a:t>
            </a:r>
            <a:r>
              <a:rPr lang="sr-Cyrl-CS" sz="1600" cap="none" dirty="0">
                <a:solidFill>
                  <a:schemeClr val="tx1"/>
                </a:solidFill>
                <a:latin typeface="Calibri"/>
                <a:ea typeface="Times New Roman"/>
              </a:rPr>
              <a:t>м</a:t>
            </a:r>
            <a:r>
              <a:rPr lang="sr-Cyrl-CS" sz="1600" baseline="30000" dirty="0">
                <a:solidFill>
                  <a:schemeClr val="tx1"/>
                </a:solidFill>
                <a:latin typeface="Calibri"/>
                <a:ea typeface="Times New Roman"/>
              </a:rPr>
              <a:t>2</a:t>
            </a:r>
            <a:endParaRPr lang="en-US" sz="16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algn="l">
              <a:spcBef>
                <a:spcPts val="0"/>
              </a:spcBef>
            </a:pPr>
            <a:r>
              <a:rPr lang="sr-Cyrl-CS" sz="1600" i="1" cap="none" spc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Површина  објеката:   </a:t>
            </a:r>
            <a:r>
              <a:rPr lang="sr-Cyrl-CS" sz="1600" cap="none" spc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901</a:t>
            </a:r>
            <a:r>
              <a:rPr lang="sr-Cyrl-CS" sz="1600" i="1" cap="none" spc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r-Cyrl-CS" sz="1600" cap="none" spc="0" dirty="0">
                <a:solidFill>
                  <a:schemeClr val="tx1"/>
                </a:solidFill>
                <a:latin typeface="Calibri"/>
                <a:ea typeface="Times New Roman"/>
                <a:cs typeface="+mn-cs"/>
              </a:rPr>
              <a:t>м</a:t>
            </a:r>
            <a:r>
              <a:rPr lang="sr-Cyrl-CS" sz="1600" cap="none" spc="0" baseline="30000" dirty="0">
                <a:solidFill>
                  <a:schemeClr val="tx1"/>
                </a:solidFill>
                <a:latin typeface="Calibri"/>
                <a:ea typeface="Times New Roman"/>
                <a:cs typeface="+mn-cs"/>
              </a:rPr>
              <a:t>2</a:t>
            </a:r>
          </a:p>
          <a:p>
            <a:pPr algn="l">
              <a:spcBef>
                <a:spcPts val="0"/>
              </a:spcBef>
            </a:pPr>
            <a:r>
              <a:rPr lang="sr-Cyrl-CS" sz="1600" i="1" cap="none" spc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Постојећа инфраструктура: </a:t>
            </a:r>
            <a:r>
              <a:rPr lang="sr-Cyrl-CS" sz="1600" cap="none" spc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делимично</a:t>
            </a:r>
          </a:p>
          <a:p>
            <a:pPr algn="l">
              <a:spcBef>
                <a:spcPts val="0"/>
              </a:spcBef>
            </a:pPr>
            <a:r>
              <a:rPr lang="sr-Cyrl-CS" sz="1600" i="1" cap="none" spc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Грађевинска дозвола </a:t>
            </a:r>
            <a:r>
              <a:rPr lang="sr-Cyrl-CS" sz="1600" i="1" cap="none" spc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:  </a:t>
            </a:r>
            <a:r>
              <a:rPr lang="sr-Cyrl-CS" sz="1600" cap="none" spc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да</a:t>
            </a:r>
            <a:endParaRPr lang="en-US" sz="1600" i="1" cap="none" spc="0" dirty="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</a:endParaRPr>
          </a:p>
          <a:p>
            <a:pPr algn="l"/>
            <a:r>
              <a:rPr lang="sr-Cyrl-CS" sz="1600" i="1" cap="none" spc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Намена: </a:t>
            </a:r>
            <a:r>
              <a:rPr lang="sr-Cyrl-CS" sz="1600" cap="none" spc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различита према потреби</a:t>
            </a:r>
          </a:p>
          <a:p>
            <a:pPr algn="l"/>
            <a:r>
              <a:rPr lang="sr-Cyrl-CS" sz="1600" i="1" cap="none" spc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Власништво: </a:t>
            </a:r>
            <a:r>
              <a:rPr lang="sr-Cyrl-CS" sz="1600" cap="none" spc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приватно</a:t>
            </a:r>
          </a:p>
          <a:p>
            <a:pPr algn="l"/>
            <a:r>
              <a:rPr lang="sr-Cyrl-CS" sz="1600" i="1" cap="none" spc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Облик преноса права на коришћење:  </a:t>
            </a:r>
            <a:r>
              <a:rPr lang="sr-Cyrl-CS" sz="1600" cap="none" spc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различите опције према договору</a:t>
            </a:r>
          </a:p>
        </p:txBody>
      </p:sp>
      <p:pic>
        <p:nvPicPr>
          <p:cNvPr id="10" name="Picture 2" descr="C:\Documents and Settings\stanica.zivanovic\Desktop\DSC_10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3877536"/>
            <a:ext cx="4056062" cy="254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1371924"/>
            <a:ext cx="4056529" cy="228179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31259" y="1437290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Cyrl-CS" sz="1600" i="1" dirty="0">
                <a:latin typeface="Calibri" pitchFamily="34" charset="0"/>
                <a:cs typeface="Calibri" pitchFamily="34" charset="0"/>
              </a:rPr>
              <a:t>Адреса: </a:t>
            </a:r>
            <a:r>
              <a:rPr lang="sr-Cyrl-CS" sz="1600" dirty="0" smtClean="0">
                <a:latin typeface="Calibri" pitchFamily="34" charset="0"/>
                <a:cs typeface="Calibri" pitchFamily="34" charset="0"/>
              </a:rPr>
              <a:t>Вука Караџића бб</a:t>
            </a:r>
            <a:endParaRPr lang="sr-Cyrl-CS" sz="1600" dirty="0">
              <a:latin typeface="Calibri" pitchFamily="34" charset="0"/>
              <a:cs typeface="Calibri" pitchFamily="34" charset="0"/>
            </a:endParaRPr>
          </a:p>
          <a:p>
            <a:r>
              <a:rPr lang="sr-Cyrl-CS" sz="1600" i="1" dirty="0">
                <a:latin typeface="Calibri" pitchFamily="34" charset="0"/>
                <a:cs typeface="Calibri" pitchFamily="34" charset="0"/>
              </a:rPr>
              <a:t>Површина земљишта: </a:t>
            </a:r>
            <a:r>
              <a:rPr lang="sr-Cyrl-CS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sr-Cyrl-CS" sz="1600" dirty="0" smtClean="0">
                <a:latin typeface="Calibri" pitchFamily="34" charset="0"/>
                <a:cs typeface="Calibri" pitchFamily="34" charset="0"/>
              </a:rPr>
              <a:t>18 042 </a:t>
            </a:r>
            <a:r>
              <a:rPr lang="sr-Cyrl-CS" sz="1600" dirty="0">
                <a:latin typeface="Calibri"/>
                <a:ea typeface="Times New Roman"/>
              </a:rPr>
              <a:t>м</a:t>
            </a:r>
            <a:r>
              <a:rPr lang="sr-Cyrl-CS" sz="1600" baseline="30000" dirty="0">
                <a:latin typeface="Calibri"/>
                <a:ea typeface="Times New Roman"/>
              </a:rPr>
              <a:t>2</a:t>
            </a:r>
            <a:endParaRPr lang="en-US" sz="1600" dirty="0">
              <a:latin typeface="Times New Roman"/>
              <a:ea typeface="Times New Roman"/>
            </a:endParaRPr>
          </a:p>
          <a:p>
            <a:r>
              <a:rPr lang="sr-Cyrl-CS" sz="1600" i="1" dirty="0" smtClean="0">
                <a:latin typeface="Calibri" pitchFamily="34" charset="0"/>
                <a:cs typeface="Calibri" pitchFamily="34" charset="0"/>
              </a:rPr>
              <a:t>Постојећа </a:t>
            </a:r>
            <a:r>
              <a:rPr lang="sr-Cyrl-CS" sz="1600" i="1" dirty="0">
                <a:latin typeface="Calibri" pitchFamily="34" charset="0"/>
                <a:cs typeface="Calibri" pitchFamily="34" charset="0"/>
              </a:rPr>
              <a:t>инфраструктура: </a:t>
            </a:r>
            <a:r>
              <a:rPr lang="sr-Cyrl-CS" sz="1600" dirty="0">
                <a:latin typeface="Calibri" pitchFamily="34" charset="0"/>
                <a:cs typeface="Calibri" pitchFamily="34" charset="0"/>
              </a:rPr>
              <a:t>делимично</a:t>
            </a:r>
          </a:p>
          <a:p>
            <a:r>
              <a:rPr lang="sr-Cyrl-CS" sz="1600" i="1" dirty="0">
                <a:latin typeface="Calibri" pitchFamily="34" charset="0"/>
                <a:cs typeface="Calibri" pitchFamily="34" charset="0"/>
              </a:rPr>
              <a:t>Грађевинска дозвола :  </a:t>
            </a:r>
            <a:r>
              <a:rPr lang="sr-Cyrl-CS" sz="1600" dirty="0">
                <a:latin typeface="Calibri" pitchFamily="34" charset="0"/>
                <a:cs typeface="Calibri" pitchFamily="34" charset="0"/>
              </a:rPr>
              <a:t>да</a:t>
            </a:r>
            <a:endParaRPr lang="en-US" sz="1600" i="1" dirty="0">
              <a:latin typeface="Calibri" pitchFamily="34" charset="0"/>
              <a:cs typeface="Calibri" pitchFamily="34" charset="0"/>
            </a:endParaRPr>
          </a:p>
          <a:p>
            <a:r>
              <a:rPr lang="sr-Cyrl-CS" sz="1600" i="1" dirty="0">
                <a:latin typeface="Calibri" pitchFamily="34" charset="0"/>
                <a:cs typeface="Calibri" pitchFamily="34" charset="0"/>
              </a:rPr>
              <a:t>Намена: </a:t>
            </a:r>
            <a:r>
              <a:rPr lang="sr-Cyrl-CS" sz="1600" dirty="0">
                <a:latin typeface="Calibri" pitchFamily="34" charset="0"/>
                <a:cs typeface="Calibri" pitchFamily="34" charset="0"/>
              </a:rPr>
              <a:t> различита према потреби</a:t>
            </a:r>
          </a:p>
          <a:p>
            <a:r>
              <a:rPr lang="sr-Cyrl-CS" sz="1600" i="1" dirty="0">
                <a:latin typeface="Calibri" pitchFamily="34" charset="0"/>
                <a:cs typeface="Calibri" pitchFamily="34" charset="0"/>
              </a:rPr>
              <a:t>Власништво: </a:t>
            </a:r>
            <a:r>
              <a:rPr lang="sr-Cyrl-CS" sz="1600" dirty="0" smtClean="0">
                <a:latin typeface="Calibri" pitchFamily="34" charset="0"/>
                <a:cs typeface="Calibri" pitchFamily="34" charset="0"/>
              </a:rPr>
              <a:t>јавно</a:t>
            </a:r>
            <a:endParaRPr lang="sr-Cyrl-CS" sz="1600" dirty="0">
              <a:latin typeface="Calibri" pitchFamily="34" charset="0"/>
              <a:cs typeface="Calibri" pitchFamily="34" charset="0"/>
            </a:endParaRPr>
          </a:p>
          <a:p>
            <a:r>
              <a:rPr lang="sr-Cyrl-CS" sz="1600" i="1" dirty="0">
                <a:latin typeface="Calibri" pitchFamily="34" charset="0"/>
                <a:cs typeface="Calibri" pitchFamily="34" charset="0"/>
              </a:rPr>
              <a:t>Облик преноса права на коришћење:  </a:t>
            </a:r>
            <a:r>
              <a:rPr lang="sr-Cyrl-CS" sz="1600" dirty="0">
                <a:latin typeface="Calibri" pitchFamily="34" charset="0"/>
                <a:cs typeface="Calibri" pitchFamily="34" charset="0"/>
              </a:rPr>
              <a:t>различите опције према договору</a:t>
            </a:r>
            <a:endParaRPr lang="sr-Cyrl-CS" sz="16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11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905000" y="355847"/>
            <a:ext cx="8381260" cy="1054394"/>
          </a:xfrm>
        </p:spPr>
        <p:txBody>
          <a:bodyPr/>
          <a:lstStyle/>
          <a:p>
            <a:r>
              <a:rPr lang="sr-Cyrl-C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локације Погодне за инвестирање</a:t>
            </a:r>
            <a:endParaRPr lang="en-U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1270471" y="1410241"/>
            <a:ext cx="5346537" cy="22061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CS" sz="1600" i="1" cap="none" spc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Адреса: </a:t>
            </a:r>
            <a:r>
              <a:rPr lang="sr-Cyrl-CS" sz="1600" cap="none" spc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Вука Караџића бб</a:t>
            </a:r>
          </a:p>
          <a:p>
            <a:pPr algn="l"/>
            <a:r>
              <a:rPr lang="sr-Cyrl-CS" sz="1600" i="1" cap="none" spc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Површина земљишта: </a:t>
            </a:r>
            <a:r>
              <a:rPr lang="sr-Cyrl-CS" sz="1600" cap="none" spc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5 000 </a:t>
            </a:r>
            <a:r>
              <a:rPr lang="sr-Cyrl-CS" sz="1600" cap="none" dirty="0">
                <a:solidFill>
                  <a:schemeClr val="tx1"/>
                </a:solidFill>
                <a:latin typeface="Calibri"/>
                <a:ea typeface="Times New Roman"/>
              </a:rPr>
              <a:t>м</a:t>
            </a:r>
            <a:r>
              <a:rPr lang="sr-Cyrl-CS" sz="1600" baseline="30000" dirty="0">
                <a:solidFill>
                  <a:schemeClr val="tx1"/>
                </a:solidFill>
                <a:latin typeface="Calibri"/>
                <a:ea typeface="Times New Roman"/>
              </a:rPr>
              <a:t>2</a:t>
            </a:r>
            <a:endParaRPr lang="en-US" sz="16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algn="l">
              <a:spcBef>
                <a:spcPts val="0"/>
              </a:spcBef>
            </a:pPr>
            <a:r>
              <a:rPr lang="sr-Cyrl-CS" sz="1600" i="1" cap="none" spc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Површина  објеката: </a:t>
            </a:r>
            <a:r>
              <a:rPr lang="sr-Cyrl-CS" sz="1600" cap="none" spc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650  </a:t>
            </a:r>
            <a:r>
              <a:rPr lang="sr-Cyrl-CS" sz="1600" cap="none" spc="0" dirty="0">
                <a:solidFill>
                  <a:schemeClr val="tx1"/>
                </a:solidFill>
                <a:latin typeface="Calibri"/>
                <a:ea typeface="Times New Roman"/>
                <a:cs typeface="+mn-cs"/>
              </a:rPr>
              <a:t>м</a:t>
            </a:r>
            <a:r>
              <a:rPr lang="sr-Cyrl-CS" sz="1600" cap="none" spc="0" baseline="30000" dirty="0">
                <a:solidFill>
                  <a:schemeClr val="tx1"/>
                </a:solidFill>
                <a:latin typeface="Calibri"/>
                <a:ea typeface="Times New Roman"/>
                <a:cs typeface="+mn-cs"/>
              </a:rPr>
              <a:t>2</a:t>
            </a:r>
          </a:p>
          <a:p>
            <a:pPr algn="l">
              <a:spcBef>
                <a:spcPts val="0"/>
              </a:spcBef>
            </a:pPr>
            <a:r>
              <a:rPr lang="sr-Cyrl-CS" sz="1600" i="1" cap="none" spc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Постојећа </a:t>
            </a:r>
            <a:r>
              <a:rPr lang="sr-Cyrl-CS" sz="1600" i="1" cap="none" spc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инфраструктура: </a:t>
            </a:r>
            <a:r>
              <a:rPr lang="sr-Cyrl-CS" sz="1600" cap="none" spc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да</a:t>
            </a:r>
          </a:p>
          <a:p>
            <a:pPr algn="l">
              <a:spcBef>
                <a:spcPts val="0"/>
              </a:spcBef>
            </a:pPr>
            <a:r>
              <a:rPr lang="sr-Cyrl-CS" sz="1600" i="1" cap="none" spc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Грађевинска дозвола </a:t>
            </a:r>
            <a:r>
              <a:rPr lang="sr-Cyrl-CS" sz="1600" i="1" cap="none" spc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:  </a:t>
            </a:r>
            <a:r>
              <a:rPr lang="sr-Cyrl-CS" sz="1600" cap="none" spc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да</a:t>
            </a:r>
            <a:endParaRPr lang="en-US" sz="1600" i="1" cap="none" spc="0" dirty="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</a:endParaRPr>
          </a:p>
          <a:p>
            <a:pPr algn="l"/>
            <a:r>
              <a:rPr lang="sr-Cyrl-CS" sz="1600" i="1" cap="none" spc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Намена: </a:t>
            </a:r>
            <a:r>
              <a:rPr lang="sr-Cyrl-CS" sz="1600" cap="none" spc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различите намене према потреби</a:t>
            </a:r>
          </a:p>
          <a:p>
            <a:pPr algn="l"/>
            <a:r>
              <a:rPr lang="sr-Cyrl-CS" sz="1600" i="1" cap="none" spc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Власништво: </a:t>
            </a:r>
            <a:r>
              <a:rPr lang="sr-Cyrl-CS" sz="1600" cap="none" spc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приватно</a:t>
            </a:r>
          </a:p>
          <a:p>
            <a:pPr algn="l"/>
            <a:r>
              <a:rPr lang="sr-Cyrl-CS" sz="1600" i="1" cap="none" spc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Облик преноса права на коришћење:  </a:t>
            </a:r>
            <a:r>
              <a:rPr lang="sr-Cyrl-CS" sz="1600" cap="none" spc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договор са власником</a:t>
            </a:r>
          </a:p>
        </p:txBody>
      </p:sp>
      <p:pic>
        <p:nvPicPr>
          <p:cNvPr id="9" name="Picture 5" descr="C:\Documents and Settings\stanica.zivanovic\Desktop\DSC_09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106" y="1303790"/>
            <a:ext cx="4249269" cy="256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1270471" y="4670774"/>
            <a:ext cx="5472608" cy="1288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CS" sz="1600" i="1" cap="none" spc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Адреса: </a:t>
            </a:r>
            <a:r>
              <a:rPr lang="sr-Cyrl-CS" sz="1600" cap="none" spc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Кнеза Милоша бб</a:t>
            </a:r>
          </a:p>
          <a:p>
            <a:pPr algn="l"/>
            <a:r>
              <a:rPr lang="sr-Cyrl-CS" sz="1600" i="1" cap="none" spc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Површина земљишта: </a:t>
            </a:r>
            <a:r>
              <a:rPr lang="sr-Cyrl-CS" sz="1600" cap="none" spc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r-Cyrl-CS" sz="1600" cap="none" spc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2 407 </a:t>
            </a:r>
            <a:r>
              <a:rPr lang="sr-Cyrl-CS" sz="1600" cap="none" dirty="0">
                <a:solidFill>
                  <a:schemeClr val="tx1"/>
                </a:solidFill>
                <a:latin typeface="Calibri"/>
                <a:ea typeface="Times New Roman"/>
              </a:rPr>
              <a:t>м</a:t>
            </a:r>
            <a:r>
              <a:rPr lang="sr-Cyrl-CS" sz="1600" baseline="30000" dirty="0">
                <a:solidFill>
                  <a:schemeClr val="tx1"/>
                </a:solidFill>
                <a:latin typeface="Calibri"/>
                <a:ea typeface="Times New Roman"/>
              </a:rPr>
              <a:t>2</a:t>
            </a:r>
          </a:p>
          <a:p>
            <a:pPr algn="l">
              <a:spcBef>
                <a:spcPts val="0"/>
              </a:spcBef>
            </a:pPr>
            <a:r>
              <a:rPr lang="sr-Cyrl-CS" sz="1600" i="1" cap="none" spc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Постојећа инфраструктура: </a:t>
            </a:r>
            <a:r>
              <a:rPr lang="sr-Cyrl-CS" sz="1600" cap="none" spc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делимично</a:t>
            </a:r>
          </a:p>
          <a:p>
            <a:pPr algn="l">
              <a:spcBef>
                <a:spcPts val="0"/>
              </a:spcBef>
            </a:pPr>
            <a:r>
              <a:rPr lang="sr-Cyrl-CS" sz="1600" i="1" cap="none" spc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Грађевинска дозвола </a:t>
            </a:r>
            <a:r>
              <a:rPr lang="sr-Cyrl-CS" sz="1600" i="1" cap="none" spc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  </a:t>
            </a:r>
            <a:r>
              <a:rPr lang="sr-Cyrl-CS" sz="1600" cap="none" spc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да</a:t>
            </a:r>
            <a:endParaRPr lang="en-US" sz="1600" i="1" cap="none" spc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sr-Cyrl-CS" sz="1600" i="1" cap="none" spc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Намена: </a:t>
            </a:r>
            <a:r>
              <a:rPr lang="sr-Cyrl-CS" sz="1600" cap="none" spc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различита према потреби</a:t>
            </a:r>
          </a:p>
          <a:p>
            <a:pPr algn="l"/>
            <a:r>
              <a:rPr lang="sr-Cyrl-CS" sz="1600" i="1" cap="none" spc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Власништво: </a:t>
            </a:r>
            <a:r>
              <a:rPr lang="sr-Cyrl-CS" sz="1600" cap="none" spc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општина Осечина</a:t>
            </a:r>
          </a:p>
          <a:p>
            <a:pPr algn="l"/>
            <a:r>
              <a:rPr lang="sr-Cyrl-CS" sz="1600" i="1" cap="none" spc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Облик преноса права на коришћење:  </a:t>
            </a:r>
            <a:r>
              <a:rPr lang="sr-Cyrl-CS" sz="1600" cap="none" spc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раличите опције према договору</a:t>
            </a:r>
          </a:p>
        </p:txBody>
      </p:sp>
      <p:pic>
        <p:nvPicPr>
          <p:cNvPr id="10" name="Picture 2" descr="C:\Documents and Settings\stanica.zivanovic\Desktop\DSC_14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106" y="4101609"/>
            <a:ext cx="4249269" cy="242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12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</TotalTime>
  <Words>167</Words>
  <Application>Microsoft Office PowerPoint</Application>
  <PresentationFormat>Widescreen</PresentationFormat>
  <Paragraphs>32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Century Gothic</vt:lpstr>
      <vt:lpstr>Times New Roman</vt:lpstr>
      <vt:lpstr>Wingdings 3</vt:lpstr>
      <vt:lpstr>Ion</vt:lpstr>
      <vt:lpstr>локације Погодне за инвестирање</vt:lpstr>
      <vt:lpstr>локације Погодне за инвестирање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локације Погодне за инвестирање</dc:title>
  <dc:creator>miodrag.stanisic</dc:creator>
  <cp:lastModifiedBy>miodrag.stanisic</cp:lastModifiedBy>
  <cp:revision>5</cp:revision>
  <dcterms:created xsi:type="dcterms:W3CDTF">2022-03-30T10:13:26Z</dcterms:created>
  <dcterms:modified xsi:type="dcterms:W3CDTF">2022-03-30T10:23:28Z</dcterms:modified>
</cp:coreProperties>
</file>