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0" r:id="rId3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61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sr-Latn-R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78A1E-66AF-4012-A758-D98414E6BFB8}" type="datetimeFigureOut">
              <a:rPr lang="sr-Latn-RS" smtClean="0"/>
              <a:t>10.3.2022.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ABF1C-034C-42BD-B39E-3F29E9414D3B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39745486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78A1E-66AF-4012-A758-D98414E6BFB8}" type="datetimeFigureOut">
              <a:rPr lang="sr-Latn-RS" smtClean="0"/>
              <a:t>10.3.2022.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ABF1C-034C-42BD-B39E-3F29E9414D3B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22072259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78A1E-66AF-4012-A758-D98414E6BFB8}" type="datetimeFigureOut">
              <a:rPr lang="sr-Latn-RS" smtClean="0"/>
              <a:t>10.3.2022.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ABF1C-034C-42BD-B39E-3F29E9414D3B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21805427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78A1E-66AF-4012-A758-D98414E6BFB8}" type="datetimeFigureOut">
              <a:rPr lang="sr-Latn-RS" smtClean="0"/>
              <a:t>10.3.2022.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ABF1C-034C-42BD-B39E-3F29E9414D3B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25713490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78A1E-66AF-4012-A758-D98414E6BFB8}" type="datetimeFigureOut">
              <a:rPr lang="sr-Latn-RS" smtClean="0"/>
              <a:t>10.3.2022.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ABF1C-034C-42BD-B39E-3F29E9414D3B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27514821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78A1E-66AF-4012-A758-D98414E6BFB8}" type="datetimeFigureOut">
              <a:rPr lang="sr-Latn-RS" smtClean="0"/>
              <a:t>10.3.2022.</a:t>
            </a:fld>
            <a:endParaRPr lang="sr-Latn-R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ABF1C-034C-42BD-B39E-3F29E9414D3B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872844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78A1E-66AF-4012-A758-D98414E6BFB8}" type="datetimeFigureOut">
              <a:rPr lang="sr-Latn-RS" smtClean="0"/>
              <a:t>10.3.2022.</a:t>
            </a:fld>
            <a:endParaRPr lang="sr-Latn-R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ABF1C-034C-42BD-B39E-3F29E9414D3B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41791007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78A1E-66AF-4012-A758-D98414E6BFB8}" type="datetimeFigureOut">
              <a:rPr lang="sr-Latn-RS" smtClean="0"/>
              <a:t>10.3.2022.</a:t>
            </a:fld>
            <a:endParaRPr lang="sr-Latn-R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ABF1C-034C-42BD-B39E-3F29E9414D3B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18165235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78A1E-66AF-4012-A758-D98414E6BFB8}" type="datetimeFigureOut">
              <a:rPr lang="sr-Latn-RS" smtClean="0"/>
              <a:t>10.3.2022.</a:t>
            </a:fld>
            <a:endParaRPr lang="sr-Latn-R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ABF1C-034C-42BD-B39E-3F29E9414D3B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23941595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78A1E-66AF-4012-A758-D98414E6BFB8}" type="datetimeFigureOut">
              <a:rPr lang="sr-Latn-RS" smtClean="0"/>
              <a:t>10.3.2022.</a:t>
            </a:fld>
            <a:endParaRPr lang="sr-Latn-R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ABF1C-034C-42BD-B39E-3F29E9414D3B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16332325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r-Latn-R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78A1E-66AF-4012-A758-D98414E6BFB8}" type="datetimeFigureOut">
              <a:rPr lang="sr-Latn-RS" smtClean="0"/>
              <a:t>10.3.2022.</a:t>
            </a:fld>
            <a:endParaRPr lang="sr-Latn-R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ABF1C-034C-42BD-B39E-3F29E9414D3B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27478028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378A1E-66AF-4012-A758-D98414E6BFB8}" type="datetimeFigureOut">
              <a:rPr lang="sr-Latn-RS" smtClean="0"/>
              <a:t>10.3.2022.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ABF1C-034C-42BD-B39E-3F29E9414D3B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25526206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2"/>
          <p:cNvSpPr>
            <a:spLocks noGrp="1"/>
          </p:cNvSpPr>
          <p:nvPr>
            <p:ph type="title"/>
          </p:nvPr>
        </p:nvSpPr>
        <p:spPr>
          <a:xfrm>
            <a:off x="1905000" y="355847"/>
            <a:ext cx="8381260" cy="1054394"/>
          </a:xfrm>
        </p:spPr>
        <p:txBody>
          <a:bodyPr/>
          <a:lstStyle/>
          <a:p>
            <a:r>
              <a:rPr lang="sr-Cyrl-CS" sz="24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локације Погодне за инвестирање</a:t>
            </a:r>
            <a:endParaRPr lang="en-US" sz="2400" b="1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2051" name="Picture 3" descr="C:\Documents and Settings\stanica.zivanovic\Desktop\PROJEKAT---BAZA LOKACIJA ZA INVESTIRANJE\HLADNJAČA OSTRUŽANJ\DSC_0953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52184" y="1932839"/>
            <a:ext cx="2758629" cy="18323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itle 2"/>
          <p:cNvSpPr txBox="1">
            <a:spLocks/>
          </p:cNvSpPr>
          <p:nvPr/>
        </p:nvSpPr>
        <p:spPr>
          <a:xfrm>
            <a:off x="2346605" y="2204864"/>
            <a:ext cx="4248472" cy="12883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200" kern="1200" cap="all" spc="200" baseline="0">
                <a:ln>
                  <a:noFill/>
                </a:ln>
                <a:solidFill>
                  <a:schemeClr val="bg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sr-Cyrl-CS" sz="1200" i="1" cap="none" spc="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Адреса: </a:t>
            </a:r>
            <a:r>
              <a:rPr lang="sr-Cyrl-CS" sz="1200" cap="none" spc="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Остружањ бб</a:t>
            </a:r>
          </a:p>
          <a:p>
            <a:pPr algn="l"/>
            <a:r>
              <a:rPr lang="sr-Cyrl-CS" sz="1200" i="1" cap="none" spc="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Површина земљишта: 4192</a:t>
            </a:r>
            <a:r>
              <a:rPr lang="sr-Cyrl-CS" sz="1200" cap="none" spc="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sr-Cyrl-CS" sz="1200" cap="none" dirty="0">
                <a:solidFill>
                  <a:schemeClr val="tx1"/>
                </a:solidFill>
                <a:latin typeface="Calibri"/>
                <a:ea typeface="Times New Roman"/>
              </a:rPr>
              <a:t>м</a:t>
            </a:r>
            <a:r>
              <a:rPr lang="sr-Cyrl-CS" sz="1200" baseline="30000" dirty="0">
                <a:solidFill>
                  <a:schemeClr val="tx1"/>
                </a:solidFill>
                <a:latin typeface="Calibri"/>
                <a:ea typeface="Times New Roman"/>
              </a:rPr>
              <a:t>2</a:t>
            </a:r>
            <a:endParaRPr lang="en-US" sz="1200" dirty="0">
              <a:solidFill>
                <a:schemeClr val="tx1"/>
              </a:solidFill>
              <a:latin typeface="Times New Roman"/>
              <a:ea typeface="Times New Roman"/>
            </a:endParaRPr>
          </a:p>
          <a:p>
            <a:pPr algn="l">
              <a:spcBef>
                <a:spcPts val="0"/>
              </a:spcBef>
            </a:pPr>
            <a:r>
              <a:rPr lang="sr-Cyrl-CS" sz="1200" i="1" cap="none" spc="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Површина  објеката: 859  </a:t>
            </a:r>
            <a:r>
              <a:rPr lang="sr-Cyrl-CS" sz="1200" cap="none" spc="0" dirty="0">
                <a:solidFill>
                  <a:prstClr val="black"/>
                </a:solidFill>
                <a:latin typeface="Calibri"/>
                <a:ea typeface="Times New Roman"/>
                <a:cs typeface="+mn-cs"/>
              </a:rPr>
              <a:t>м</a:t>
            </a:r>
            <a:r>
              <a:rPr lang="sr-Cyrl-CS" sz="1200" cap="none" spc="0" baseline="30000" dirty="0">
                <a:solidFill>
                  <a:prstClr val="black"/>
                </a:solidFill>
                <a:latin typeface="Calibri"/>
                <a:ea typeface="Times New Roman"/>
                <a:cs typeface="+mn-cs"/>
              </a:rPr>
              <a:t>2</a:t>
            </a:r>
          </a:p>
          <a:p>
            <a:pPr algn="l">
              <a:spcBef>
                <a:spcPts val="0"/>
              </a:spcBef>
            </a:pPr>
            <a:r>
              <a:rPr lang="sr-Cyrl-CS" sz="1200" i="1" cap="none" spc="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Постојећа инфраструктура</a:t>
            </a:r>
            <a:r>
              <a:rPr lang="sr-Cyrl-CS" sz="1200" i="1" cap="none" spc="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: </a:t>
            </a:r>
            <a:r>
              <a:rPr lang="sr-Cyrl-CS" sz="1200" cap="none" spc="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делимично</a:t>
            </a:r>
          </a:p>
          <a:p>
            <a:pPr algn="l">
              <a:spcBef>
                <a:spcPts val="0"/>
              </a:spcBef>
            </a:pPr>
            <a:r>
              <a:rPr lang="sr-Cyrl-CS" sz="1200" i="1" cap="none" spc="0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Грађевинска дозвола </a:t>
            </a:r>
            <a:r>
              <a:rPr lang="sr-Cyrl-CS" sz="1200" i="1" cap="none" spc="0" dirty="0">
                <a:solidFill>
                  <a:prstClr val="black"/>
                </a:solidFill>
                <a:latin typeface="Calibri" pitchFamily="34" charset="0"/>
                <a:ea typeface="+mn-ea"/>
                <a:cs typeface="Calibri" pitchFamily="34" charset="0"/>
              </a:rPr>
              <a:t>:  </a:t>
            </a:r>
            <a:r>
              <a:rPr lang="sr-Cyrl-CS" sz="1200" cap="none" spc="0" dirty="0">
                <a:solidFill>
                  <a:prstClr val="black"/>
                </a:solidFill>
                <a:latin typeface="Calibri" pitchFamily="34" charset="0"/>
                <a:ea typeface="+mn-ea"/>
                <a:cs typeface="Calibri" pitchFamily="34" charset="0"/>
              </a:rPr>
              <a:t>да</a:t>
            </a:r>
            <a:endParaRPr lang="en-US" sz="1200" i="1" cap="none" spc="0" dirty="0">
              <a:solidFill>
                <a:srgbClr val="FFC000"/>
              </a:solidFill>
              <a:latin typeface="Calibri" pitchFamily="34" charset="0"/>
              <a:ea typeface="+mn-ea"/>
              <a:cs typeface="Calibri" pitchFamily="34" charset="0"/>
            </a:endParaRPr>
          </a:p>
          <a:p>
            <a:pPr algn="l"/>
            <a:r>
              <a:rPr lang="sr-Cyrl-CS" sz="1200" i="1" cap="none" spc="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Намена: </a:t>
            </a:r>
            <a:r>
              <a:rPr lang="sr-Cyrl-CS" sz="1200" cap="none" spc="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различита према потреби</a:t>
            </a:r>
          </a:p>
          <a:p>
            <a:pPr algn="l"/>
            <a:r>
              <a:rPr lang="sr-Cyrl-CS" sz="1200" i="1" cap="none" spc="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Власништво: </a:t>
            </a:r>
            <a:r>
              <a:rPr lang="sr-Cyrl-CS" sz="1200" cap="none" spc="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приватно</a:t>
            </a:r>
          </a:p>
          <a:p>
            <a:pPr algn="l"/>
            <a:r>
              <a:rPr lang="sr-Cyrl-CS" sz="1200" i="1" cap="none" spc="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Облик преноса права на коришћење:  </a:t>
            </a:r>
            <a:r>
              <a:rPr lang="sr-Cyrl-CS" sz="1200" cap="none" spc="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продаја</a:t>
            </a:r>
          </a:p>
        </p:txBody>
      </p:sp>
      <p:sp>
        <p:nvSpPr>
          <p:cNvPr id="8" name="Title 2"/>
          <p:cNvSpPr txBox="1">
            <a:spLocks/>
          </p:cNvSpPr>
          <p:nvPr/>
        </p:nvSpPr>
        <p:spPr>
          <a:xfrm>
            <a:off x="2351584" y="4581128"/>
            <a:ext cx="4896544" cy="151216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200" kern="1200" cap="all" spc="200" baseline="0">
                <a:ln>
                  <a:noFill/>
                </a:ln>
                <a:solidFill>
                  <a:schemeClr val="bg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sr-Cyrl-CS" sz="1200" i="1" cap="none" spc="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Адреса: </a:t>
            </a:r>
            <a:r>
              <a:rPr lang="sr-Cyrl-CS" sz="1200" cap="none" spc="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В</a:t>
            </a:r>
            <a:r>
              <a:rPr lang="sr-Cyrl-CS" sz="1200" cap="none" spc="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аљевски пут бб</a:t>
            </a:r>
          </a:p>
          <a:p>
            <a:pPr algn="l"/>
            <a:r>
              <a:rPr lang="sr-Cyrl-CS" sz="1200" i="1" cap="none" spc="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Површина земљишта: </a:t>
            </a:r>
            <a:r>
              <a:rPr lang="sr-Cyrl-CS" sz="1200" cap="none" spc="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4599 </a:t>
            </a:r>
            <a:r>
              <a:rPr lang="sr-Cyrl-CS" sz="1200" cap="none" dirty="0">
                <a:solidFill>
                  <a:schemeClr val="tx1"/>
                </a:solidFill>
                <a:latin typeface="Calibri"/>
                <a:ea typeface="Times New Roman"/>
              </a:rPr>
              <a:t>м</a:t>
            </a:r>
            <a:r>
              <a:rPr lang="sr-Cyrl-CS" sz="1200" baseline="30000" dirty="0">
                <a:solidFill>
                  <a:schemeClr val="tx1"/>
                </a:solidFill>
                <a:latin typeface="Calibri"/>
                <a:ea typeface="Times New Roman"/>
              </a:rPr>
              <a:t>2</a:t>
            </a:r>
            <a:endParaRPr lang="en-US" sz="1200" dirty="0">
              <a:solidFill>
                <a:schemeClr val="tx1"/>
              </a:solidFill>
              <a:latin typeface="Times New Roman"/>
              <a:ea typeface="Times New Roman"/>
            </a:endParaRPr>
          </a:p>
          <a:p>
            <a:pPr algn="l">
              <a:spcBef>
                <a:spcPts val="0"/>
              </a:spcBef>
            </a:pPr>
            <a:r>
              <a:rPr lang="sr-Cyrl-CS" sz="1200" i="1" cap="none" spc="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Површина  објеката:   </a:t>
            </a:r>
            <a:r>
              <a:rPr lang="sr-Cyrl-CS" sz="1200" cap="none" spc="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901</a:t>
            </a:r>
            <a:r>
              <a:rPr lang="sr-Cyrl-CS" sz="1200" i="1" cap="none" spc="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sr-Cyrl-CS" sz="1200" cap="none" spc="0" dirty="0">
                <a:solidFill>
                  <a:prstClr val="black"/>
                </a:solidFill>
                <a:latin typeface="Calibri"/>
                <a:ea typeface="Times New Roman"/>
                <a:cs typeface="+mn-cs"/>
              </a:rPr>
              <a:t>м</a:t>
            </a:r>
            <a:r>
              <a:rPr lang="sr-Cyrl-CS" sz="1200" cap="none" spc="0" baseline="30000" dirty="0">
                <a:solidFill>
                  <a:prstClr val="black"/>
                </a:solidFill>
                <a:latin typeface="Calibri"/>
                <a:ea typeface="Times New Roman"/>
                <a:cs typeface="+mn-cs"/>
              </a:rPr>
              <a:t>2</a:t>
            </a:r>
          </a:p>
          <a:p>
            <a:pPr algn="l">
              <a:spcBef>
                <a:spcPts val="0"/>
              </a:spcBef>
            </a:pPr>
            <a:r>
              <a:rPr lang="sr-Cyrl-CS" sz="1200" i="1" cap="none" spc="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Постојећа инфраструктура: </a:t>
            </a:r>
            <a:r>
              <a:rPr lang="sr-Cyrl-CS" sz="1200" cap="none" spc="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делимично</a:t>
            </a:r>
          </a:p>
          <a:p>
            <a:pPr algn="l">
              <a:spcBef>
                <a:spcPts val="0"/>
              </a:spcBef>
            </a:pPr>
            <a:r>
              <a:rPr lang="sr-Cyrl-CS" sz="1200" i="1" cap="none" spc="0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Грађевинска дозвола </a:t>
            </a:r>
            <a:r>
              <a:rPr lang="sr-Cyrl-CS" sz="1200" i="1" cap="none" spc="0" dirty="0">
                <a:solidFill>
                  <a:prstClr val="black"/>
                </a:solidFill>
                <a:latin typeface="Calibri" pitchFamily="34" charset="0"/>
                <a:ea typeface="+mn-ea"/>
                <a:cs typeface="Calibri" pitchFamily="34" charset="0"/>
              </a:rPr>
              <a:t>:  </a:t>
            </a:r>
            <a:r>
              <a:rPr lang="sr-Cyrl-CS" sz="1200" cap="none" spc="0" dirty="0">
                <a:solidFill>
                  <a:prstClr val="black"/>
                </a:solidFill>
                <a:latin typeface="Calibri" pitchFamily="34" charset="0"/>
                <a:ea typeface="+mn-ea"/>
                <a:cs typeface="Calibri" pitchFamily="34" charset="0"/>
              </a:rPr>
              <a:t>да</a:t>
            </a:r>
            <a:endParaRPr lang="en-US" sz="1200" i="1" cap="none" spc="0" dirty="0">
              <a:solidFill>
                <a:srgbClr val="FFC000"/>
              </a:solidFill>
              <a:latin typeface="Calibri" pitchFamily="34" charset="0"/>
              <a:ea typeface="+mn-ea"/>
              <a:cs typeface="Calibri" pitchFamily="34" charset="0"/>
            </a:endParaRPr>
          </a:p>
          <a:p>
            <a:pPr algn="l"/>
            <a:r>
              <a:rPr lang="sr-Cyrl-CS" sz="1200" i="1" cap="none" spc="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Намена: </a:t>
            </a:r>
            <a:r>
              <a:rPr lang="sr-Cyrl-CS" sz="1200" cap="none" spc="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различита према потреби</a:t>
            </a:r>
          </a:p>
          <a:p>
            <a:pPr algn="l"/>
            <a:r>
              <a:rPr lang="sr-Cyrl-CS" sz="1200" i="1" cap="none" spc="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Власништво: </a:t>
            </a:r>
            <a:r>
              <a:rPr lang="sr-Cyrl-CS" sz="1200" cap="none" spc="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приватно</a:t>
            </a:r>
          </a:p>
          <a:p>
            <a:pPr algn="l"/>
            <a:r>
              <a:rPr lang="sr-Cyrl-CS" sz="1200" i="1" cap="none" spc="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Облик преноса права на коришћење:  </a:t>
            </a:r>
            <a:r>
              <a:rPr lang="sr-Cyrl-CS" sz="1200" cap="none" spc="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различите опције према договору</a:t>
            </a:r>
          </a:p>
        </p:txBody>
      </p:sp>
      <p:pic>
        <p:nvPicPr>
          <p:cNvPr id="10" name="Picture 2" descr="C:\Documents and Settings\stanica.zivanovic\Desktop\DSC_1087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013" y="4365105"/>
            <a:ext cx="2770800" cy="18404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330080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2"/>
          <p:cNvSpPr>
            <a:spLocks noGrp="1"/>
          </p:cNvSpPr>
          <p:nvPr>
            <p:ph type="title"/>
          </p:nvPr>
        </p:nvSpPr>
        <p:spPr>
          <a:xfrm>
            <a:off x="1905000" y="355847"/>
            <a:ext cx="8381260" cy="1054394"/>
          </a:xfrm>
        </p:spPr>
        <p:txBody>
          <a:bodyPr/>
          <a:lstStyle/>
          <a:p>
            <a:r>
              <a:rPr lang="sr-Cyrl-CS" sz="24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локације Погодне за инвестирање</a:t>
            </a:r>
            <a:endParaRPr lang="en-US" sz="2400" b="1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8" name="Title 2"/>
          <p:cNvSpPr txBox="1">
            <a:spLocks/>
          </p:cNvSpPr>
          <p:nvPr/>
        </p:nvSpPr>
        <p:spPr>
          <a:xfrm>
            <a:off x="2254512" y="2132856"/>
            <a:ext cx="4248472" cy="12883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200" kern="1200" cap="all" spc="200" baseline="0">
                <a:ln>
                  <a:noFill/>
                </a:ln>
                <a:solidFill>
                  <a:schemeClr val="bg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sr-Cyrl-CS" sz="1200" i="1" cap="none" spc="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Адреса: </a:t>
            </a:r>
            <a:r>
              <a:rPr lang="sr-Cyrl-CS" sz="1200" cap="none" spc="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Вука Караџића бб</a:t>
            </a:r>
          </a:p>
          <a:p>
            <a:pPr algn="l"/>
            <a:r>
              <a:rPr lang="sr-Cyrl-CS" sz="1200" i="1" cap="none" spc="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Површина земљишта: </a:t>
            </a:r>
            <a:r>
              <a:rPr lang="sr-Cyrl-CS" sz="1200" cap="none" spc="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5000 </a:t>
            </a:r>
            <a:r>
              <a:rPr lang="sr-Cyrl-CS" sz="1200" cap="none" dirty="0">
                <a:solidFill>
                  <a:schemeClr val="tx1"/>
                </a:solidFill>
                <a:latin typeface="Calibri"/>
                <a:ea typeface="Times New Roman"/>
              </a:rPr>
              <a:t>м</a:t>
            </a:r>
            <a:r>
              <a:rPr lang="sr-Cyrl-CS" sz="1200" baseline="30000" dirty="0">
                <a:solidFill>
                  <a:schemeClr val="tx1"/>
                </a:solidFill>
                <a:latin typeface="Calibri"/>
                <a:ea typeface="Times New Roman"/>
              </a:rPr>
              <a:t>2</a:t>
            </a:r>
            <a:endParaRPr lang="en-US" sz="1200" dirty="0">
              <a:solidFill>
                <a:schemeClr val="tx1"/>
              </a:solidFill>
              <a:latin typeface="Times New Roman"/>
              <a:ea typeface="Times New Roman"/>
            </a:endParaRPr>
          </a:p>
          <a:p>
            <a:pPr algn="l">
              <a:spcBef>
                <a:spcPts val="0"/>
              </a:spcBef>
            </a:pPr>
            <a:r>
              <a:rPr lang="sr-Cyrl-CS" sz="1200" i="1" cap="none" spc="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Површина  објеката: </a:t>
            </a:r>
            <a:r>
              <a:rPr lang="sr-Cyrl-CS" sz="1200" cap="none" spc="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650  </a:t>
            </a:r>
            <a:r>
              <a:rPr lang="sr-Cyrl-CS" sz="1200" cap="none" spc="0" dirty="0">
                <a:solidFill>
                  <a:prstClr val="black"/>
                </a:solidFill>
                <a:latin typeface="Calibri"/>
                <a:ea typeface="Times New Roman"/>
                <a:cs typeface="+mn-cs"/>
              </a:rPr>
              <a:t>м</a:t>
            </a:r>
            <a:r>
              <a:rPr lang="sr-Cyrl-CS" sz="1200" cap="none" spc="0" baseline="30000" dirty="0">
                <a:solidFill>
                  <a:prstClr val="black"/>
                </a:solidFill>
                <a:latin typeface="Calibri"/>
                <a:ea typeface="Times New Roman"/>
                <a:cs typeface="+mn-cs"/>
              </a:rPr>
              <a:t>2</a:t>
            </a:r>
          </a:p>
          <a:p>
            <a:pPr algn="l">
              <a:spcBef>
                <a:spcPts val="0"/>
              </a:spcBef>
            </a:pPr>
            <a:r>
              <a:rPr lang="sr-Cyrl-CS" sz="1200" i="1" cap="none" spc="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Постојећа </a:t>
            </a:r>
            <a:r>
              <a:rPr lang="sr-Cyrl-CS" sz="1200" i="1" cap="none" spc="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инфраструктура: </a:t>
            </a:r>
            <a:r>
              <a:rPr lang="sr-Cyrl-CS" sz="1200" cap="none" spc="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да</a:t>
            </a:r>
          </a:p>
          <a:p>
            <a:pPr algn="l">
              <a:spcBef>
                <a:spcPts val="0"/>
              </a:spcBef>
            </a:pPr>
            <a:r>
              <a:rPr lang="sr-Cyrl-CS" sz="1200" i="1" cap="none" spc="0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Грађевинска дозвола </a:t>
            </a:r>
            <a:r>
              <a:rPr lang="sr-Cyrl-CS" sz="1200" i="1" cap="none" spc="0" dirty="0">
                <a:solidFill>
                  <a:prstClr val="black"/>
                </a:solidFill>
                <a:latin typeface="Calibri" pitchFamily="34" charset="0"/>
                <a:ea typeface="+mn-ea"/>
                <a:cs typeface="Calibri" pitchFamily="34" charset="0"/>
              </a:rPr>
              <a:t>:  </a:t>
            </a:r>
            <a:r>
              <a:rPr lang="sr-Cyrl-CS" sz="1200" cap="none" spc="0" dirty="0">
                <a:solidFill>
                  <a:prstClr val="black"/>
                </a:solidFill>
                <a:latin typeface="Calibri" pitchFamily="34" charset="0"/>
                <a:ea typeface="+mn-ea"/>
                <a:cs typeface="Calibri" pitchFamily="34" charset="0"/>
              </a:rPr>
              <a:t>да</a:t>
            </a:r>
            <a:endParaRPr lang="en-US" sz="1200" i="1" cap="none" spc="0" dirty="0">
              <a:solidFill>
                <a:srgbClr val="FFC000"/>
              </a:solidFill>
              <a:latin typeface="Calibri" pitchFamily="34" charset="0"/>
              <a:ea typeface="+mn-ea"/>
              <a:cs typeface="Calibri" pitchFamily="34" charset="0"/>
            </a:endParaRPr>
          </a:p>
          <a:p>
            <a:pPr algn="l"/>
            <a:r>
              <a:rPr lang="sr-Cyrl-CS" sz="1200" i="1" cap="none" spc="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Намена: </a:t>
            </a:r>
            <a:r>
              <a:rPr lang="sr-Cyrl-CS" sz="1200" cap="none" spc="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различите намене према потреби</a:t>
            </a:r>
          </a:p>
          <a:p>
            <a:pPr algn="l"/>
            <a:r>
              <a:rPr lang="sr-Cyrl-CS" sz="1200" i="1" cap="none" spc="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Власништво: </a:t>
            </a:r>
            <a:r>
              <a:rPr lang="sr-Cyrl-CS" sz="1200" cap="none" spc="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приватно</a:t>
            </a:r>
          </a:p>
          <a:p>
            <a:pPr algn="l"/>
            <a:r>
              <a:rPr lang="sr-Cyrl-CS" sz="1200" i="1" cap="none" spc="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Облик преноса права на коришћење:  </a:t>
            </a:r>
            <a:r>
              <a:rPr lang="sr-Cyrl-CS" sz="1200" cap="none" spc="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договор са власником</a:t>
            </a:r>
          </a:p>
        </p:txBody>
      </p:sp>
      <p:pic>
        <p:nvPicPr>
          <p:cNvPr id="9" name="Picture 5" descr="C:\Documents and Settings\stanica.zivanovic\Desktop\DSC_0903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1729" y="1908661"/>
            <a:ext cx="2758629" cy="18323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itle 2"/>
          <p:cNvSpPr txBox="1">
            <a:spLocks/>
          </p:cNvSpPr>
          <p:nvPr/>
        </p:nvSpPr>
        <p:spPr>
          <a:xfrm>
            <a:off x="2279576" y="4653136"/>
            <a:ext cx="5472608" cy="12883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200" kern="1200" cap="all" spc="200" baseline="0">
                <a:ln>
                  <a:noFill/>
                </a:ln>
                <a:solidFill>
                  <a:schemeClr val="bg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sr-Cyrl-CS" sz="1200" i="1" cap="none" spc="0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Адреса: </a:t>
            </a:r>
            <a:r>
              <a:rPr lang="sr-Cyrl-CS" sz="1200" cap="none" spc="0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Кнеза Милоша бб</a:t>
            </a:r>
          </a:p>
          <a:p>
            <a:pPr algn="l"/>
            <a:r>
              <a:rPr lang="sr-Cyrl-CS" sz="1200" i="1" cap="none" spc="0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Површина земљишта: </a:t>
            </a:r>
            <a:r>
              <a:rPr lang="sr-Cyrl-CS" sz="1200" cap="none" spc="0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 2407 </a:t>
            </a:r>
            <a:r>
              <a:rPr lang="sr-Cyrl-CS" sz="1200" cap="none" dirty="0">
                <a:solidFill>
                  <a:prstClr val="black"/>
                </a:solidFill>
                <a:latin typeface="Calibri"/>
                <a:ea typeface="Times New Roman"/>
              </a:rPr>
              <a:t>м</a:t>
            </a:r>
            <a:r>
              <a:rPr lang="sr-Cyrl-CS" sz="1200" baseline="30000" dirty="0">
                <a:solidFill>
                  <a:prstClr val="black"/>
                </a:solidFill>
                <a:latin typeface="Calibri"/>
                <a:ea typeface="Times New Roman"/>
              </a:rPr>
              <a:t>2</a:t>
            </a:r>
          </a:p>
          <a:p>
            <a:pPr algn="l">
              <a:spcBef>
                <a:spcPts val="0"/>
              </a:spcBef>
            </a:pPr>
            <a:r>
              <a:rPr lang="sr-Cyrl-CS" sz="1200" i="1" cap="none" spc="0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Постојећа инфраструктура: </a:t>
            </a:r>
            <a:r>
              <a:rPr lang="sr-Cyrl-CS" sz="1200" cap="none" spc="0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делимично</a:t>
            </a:r>
          </a:p>
          <a:p>
            <a:pPr algn="l">
              <a:spcBef>
                <a:spcPts val="0"/>
              </a:spcBef>
            </a:pPr>
            <a:r>
              <a:rPr lang="sr-Cyrl-CS" sz="1200" i="1" cap="none" spc="0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Грађевинска дозвола </a:t>
            </a:r>
            <a:r>
              <a:rPr lang="sr-Cyrl-CS" sz="1200" i="1" cap="none" spc="0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:  </a:t>
            </a:r>
            <a:r>
              <a:rPr lang="sr-Cyrl-CS" sz="1200" cap="none" spc="0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да</a:t>
            </a:r>
            <a:endParaRPr lang="en-US" sz="1200" i="1" cap="none" spc="0" dirty="0">
              <a:solidFill>
                <a:srgbClr val="FFC000"/>
              </a:solidFill>
              <a:latin typeface="Calibri" pitchFamily="34" charset="0"/>
              <a:cs typeface="Calibri" pitchFamily="34" charset="0"/>
            </a:endParaRPr>
          </a:p>
          <a:p>
            <a:pPr algn="l"/>
            <a:r>
              <a:rPr lang="sr-Cyrl-CS" sz="1200" i="1" cap="none" spc="0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Намена: </a:t>
            </a:r>
            <a:r>
              <a:rPr lang="sr-Cyrl-CS" sz="1200" cap="none" spc="0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 различита према потреби</a:t>
            </a:r>
          </a:p>
          <a:p>
            <a:pPr algn="l"/>
            <a:r>
              <a:rPr lang="sr-Cyrl-CS" sz="1200" i="1" cap="none" spc="0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Власништво: </a:t>
            </a:r>
            <a:r>
              <a:rPr lang="sr-Cyrl-CS" sz="1200" cap="none" spc="0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 општина Осечина</a:t>
            </a:r>
          </a:p>
          <a:p>
            <a:pPr algn="l"/>
            <a:r>
              <a:rPr lang="sr-Cyrl-CS" sz="1200" i="1" cap="none" spc="0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Облик преноса права на коришћење:  </a:t>
            </a:r>
            <a:r>
              <a:rPr lang="sr-Cyrl-CS" sz="1200" cap="none" spc="0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раличите опције према договору</a:t>
            </a:r>
          </a:p>
        </p:txBody>
      </p:sp>
      <p:pic>
        <p:nvPicPr>
          <p:cNvPr id="11" name="Picture 2" descr="C:\Documents and Settings\stanica.zivanovic\Desktop\DSC_1433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05050" y="4365105"/>
            <a:ext cx="2779364" cy="18461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391608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164</Words>
  <Application>Microsoft Office PowerPoint</Application>
  <PresentationFormat>Widescreen</PresentationFormat>
  <Paragraphs>33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Times New Roman</vt:lpstr>
      <vt:lpstr>Office Theme</vt:lpstr>
      <vt:lpstr>локације Погодне за инвестирање</vt:lpstr>
      <vt:lpstr>локације Погодне за инвестирање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локације Погодне за инвестирање</dc:title>
  <dc:creator>miodrag.stanisic</dc:creator>
  <cp:lastModifiedBy>miodrag.stanisic</cp:lastModifiedBy>
  <cp:revision>2</cp:revision>
  <dcterms:created xsi:type="dcterms:W3CDTF">2022-03-10T08:31:51Z</dcterms:created>
  <dcterms:modified xsi:type="dcterms:W3CDTF">2022-03-10T08:32:21Z</dcterms:modified>
</cp:coreProperties>
</file>